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a:srgbClr val="CC0099"/>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0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9" name="8 Subtítulo"/>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Título"/>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s-ES" smtClean="0"/>
              <a:t>Haga clic para modificar el estilo de título del patrón</a:t>
            </a:r>
            <a:endParaRPr kumimoji="0" lang="en-US"/>
          </a:p>
        </p:txBody>
      </p:sp>
      <p:cxnSp>
        <p:nvCxnSpPr>
          <p:cNvPr id="8" name="7 Conector recto"/>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13 Elipse"/>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14 Marcador de fecha"/>
          <p:cNvSpPr>
            <a:spLocks noGrp="1"/>
          </p:cNvSpPr>
          <p:nvPr>
            <p:ph type="dt" sz="half" idx="10"/>
          </p:nvPr>
        </p:nvSpPr>
        <p:spPr/>
        <p:txBody>
          <a:bodyPr/>
          <a:lstStyle/>
          <a:p>
            <a:fld id="{BFD42C0F-F46B-48F1-A560-B3001FBDD92E}" type="datetimeFigureOut">
              <a:rPr lang="es-MX" smtClean="0"/>
              <a:t>03/03/2020</a:t>
            </a:fld>
            <a:endParaRPr lang="es-MX"/>
          </a:p>
        </p:txBody>
      </p:sp>
      <p:sp>
        <p:nvSpPr>
          <p:cNvPr id="16" name="15 Marcador de número de diapositiva"/>
          <p:cNvSpPr>
            <a:spLocks noGrp="1"/>
          </p:cNvSpPr>
          <p:nvPr>
            <p:ph type="sldNum" sz="quarter" idx="11"/>
          </p:nvPr>
        </p:nvSpPr>
        <p:spPr/>
        <p:txBody>
          <a:bodyPr/>
          <a:lstStyle/>
          <a:p>
            <a:fld id="{BB3FD2E3-5DA9-45B8-91DB-AC152D6A3B61}" type="slidenum">
              <a:rPr lang="es-MX" smtClean="0"/>
              <a:t>‹Nº›</a:t>
            </a:fld>
            <a:endParaRPr lang="es-MX"/>
          </a:p>
        </p:txBody>
      </p:sp>
      <p:sp>
        <p:nvSpPr>
          <p:cNvPr id="17" name="16 Marcador de pie de página"/>
          <p:cNvSpPr>
            <a:spLocks noGrp="1"/>
          </p:cNvSpPr>
          <p:nvPr>
            <p:ph type="ftr" sz="quarter" idx="12"/>
          </p:nvPr>
        </p:nvSpPr>
        <p:spPr/>
        <p:txBody>
          <a:bodyPr/>
          <a:lstStyle/>
          <a:p>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8 Marcador de contenido"/>
          <p:cNvSpPr>
            <a:spLocks noGrp="1"/>
          </p:cNvSpPr>
          <p:nvPr>
            <p:ph idx="1"/>
          </p:nvPr>
        </p:nvSpPr>
        <p:spPr>
          <a:xfrm>
            <a:off x="457200" y="1524000"/>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4" name="13 Marcador de fecha"/>
          <p:cNvSpPr>
            <a:spLocks noGrp="1"/>
          </p:cNvSpPr>
          <p:nvPr>
            <p:ph type="dt" sz="half" idx="14"/>
          </p:nvPr>
        </p:nvSpPr>
        <p:spPr/>
        <p:txBody>
          <a:bodyPr/>
          <a:lstStyle/>
          <a:p>
            <a:fld id="{BFD42C0F-F46B-48F1-A560-B3001FBDD92E}" type="datetimeFigureOut">
              <a:rPr lang="es-MX" smtClean="0"/>
              <a:t>03/03/2020</a:t>
            </a:fld>
            <a:endParaRPr lang="es-MX"/>
          </a:p>
        </p:txBody>
      </p:sp>
      <p:sp>
        <p:nvSpPr>
          <p:cNvPr id="15" name="14 Marcador de número de diapositiva"/>
          <p:cNvSpPr>
            <a:spLocks noGrp="1"/>
          </p:cNvSpPr>
          <p:nvPr>
            <p:ph type="sldNum" sz="quarter" idx="15"/>
          </p:nvPr>
        </p:nvSpPr>
        <p:spPr/>
        <p:txBody>
          <a:bodyPr/>
          <a:lstStyle>
            <a:lvl1pPr algn="ctr">
              <a:defRPr/>
            </a:lvl1pPr>
          </a:lstStyle>
          <a:p>
            <a:fld id="{BB3FD2E3-5DA9-45B8-91DB-AC152D6A3B61}" type="slidenum">
              <a:rPr lang="es-MX" smtClean="0"/>
              <a:t>‹Nº›</a:t>
            </a:fld>
            <a:endParaRPr lang="es-MX"/>
          </a:p>
        </p:txBody>
      </p:sp>
      <p:sp>
        <p:nvSpPr>
          <p:cNvPr id="16" name="15 Marcador de pie de página"/>
          <p:cNvSpPr>
            <a:spLocks noGrp="1"/>
          </p:cNvSpPr>
          <p:nvPr>
            <p:ph type="ftr" sz="quarter" idx="16"/>
          </p:nvPr>
        </p:nvSpPr>
        <p:spPr/>
        <p:txBody>
          <a:bodyPr/>
          <a:lstStyle/>
          <a:p>
            <a:endParaRPr lang="es-MX"/>
          </a:p>
        </p:txBody>
      </p:sp>
      <p:sp>
        <p:nvSpPr>
          <p:cNvPr id="17" name="16 Título"/>
          <p:cNvSpPr>
            <a:spLocks noGrp="1"/>
          </p:cNvSpPr>
          <p:nvPr>
            <p:ph type="title"/>
          </p:nvPr>
        </p:nvSpPr>
        <p:spPr/>
        <p:txBody>
          <a:bodyPr rtlCol="0" anchor="b" anchorCtr="0"/>
          <a:lstStyle/>
          <a:p>
            <a:r>
              <a:rPr kumimoji="0" lang="es-ES" smtClean="0"/>
              <a:t>Haga clic para modificar el estilo de título del patrón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Marcador de fecha"/>
          <p:cNvSpPr>
            <a:spLocks noGrp="1"/>
          </p:cNvSpPr>
          <p:nvPr>
            <p:ph type="dt" sz="half" idx="10"/>
          </p:nvPr>
        </p:nvSpPr>
        <p:spPr/>
        <p:txBody>
          <a:bodyPr/>
          <a:lstStyle/>
          <a:p>
            <a:fld id="{BFD42C0F-F46B-48F1-A560-B3001FBDD92E}" type="datetimeFigureOut">
              <a:rPr lang="es-MX" smtClean="0"/>
              <a:t>03/03/2020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B3FD2E3-5DA9-45B8-91DB-AC152D6A3B61}" type="slidenum">
              <a:rPr lang="es-MX" smtClean="0"/>
              <a:t>‹Nº›</a:t>
            </a:fld>
            <a:endParaRPr lang="es-MX"/>
          </a:p>
        </p:txBody>
      </p:sp>
      <p:sp>
        <p:nvSpPr>
          <p:cNvPr id="2" name="1 Título"/>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cxnSp>
        <p:nvCxnSpPr>
          <p:cNvPr id="7" name="6 Conector recto"/>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4 Marcador de fecha"/>
          <p:cNvSpPr>
            <a:spLocks noGrp="1"/>
          </p:cNvSpPr>
          <p:nvPr>
            <p:ph type="dt" sz="half" idx="10"/>
          </p:nvPr>
        </p:nvSpPr>
        <p:spPr/>
        <p:txBody>
          <a:bodyPr/>
          <a:lstStyle/>
          <a:p>
            <a:fld id="{BFD42C0F-F46B-48F1-A560-B3001FBDD92E}" type="datetimeFigureOut">
              <a:rPr lang="es-MX" smtClean="0"/>
              <a:t>03/03/2020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B3FD2E3-5DA9-45B8-91DB-AC152D6A3B61}" type="slidenum">
              <a:rPr lang="es-MX" smtClean="0"/>
              <a:t>‹Nº›</a:t>
            </a:fld>
            <a:endParaRPr lang="es-MX"/>
          </a:p>
        </p:txBody>
      </p:sp>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11" name="10 Marcador de contenido"/>
          <p:cNvSpPr>
            <a:spLocks noGrp="1"/>
          </p:cNvSpPr>
          <p:nvPr>
            <p:ph sz="half" idx="1"/>
          </p:nvPr>
        </p:nvSpPr>
        <p:spPr>
          <a:xfrm>
            <a:off x="457200" y="1524000"/>
            <a:ext cx="4059936"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524000"/>
            <a:ext cx="4059936"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9" name="8 Marcador de número de diapositiva"/>
          <p:cNvSpPr>
            <a:spLocks noGrp="1"/>
          </p:cNvSpPr>
          <p:nvPr>
            <p:ph type="sldNum" sz="quarter" idx="12"/>
          </p:nvPr>
        </p:nvSpPr>
        <p:spPr/>
        <p:txBody>
          <a:bodyPr/>
          <a:lstStyle/>
          <a:p>
            <a:fld id="{BB3FD2E3-5DA9-45B8-91DB-AC152D6A3B61}" type="slidenum">
              <a:rPr lang="es-MX" smtClean="0"/>
              <a:t>‹Nº›</a:t>
            </a:fld>
            <a:endParaRPr lang="es-MX"/>
          </a:p>
        </p:txBody>
      </p:sp>
      <p:sp>
        <p:nvSpPr>
          <p:cNvPr id="8" name="7 Marcador de pie de página"/>
          <p:cNvSpPr>
            <a:spLocks noGrp="1"/>
          </p:cNvSpPr>
          <p:nvPr>
            <p:ph type="ftr" sz="quarter" idx="11"/>
          </p:nvPr>
        </p:nvSpPr>
        <p:spPr/>
        <p:txBody>
          <a:bodyPr/>
          <a:lstStyle/>
          <a:p>
            <a:endParaRPr lang="es-MX"/>
          </a:p>
        </p:txBody>
      </p:sp>
      <p:sp>
        <p:nvSpPr>
          <p:cNvPr id="7" name="6 Marcador de fecha"/>
          <p:cNvSpPr>
            <a:spLocks noGrp="1"/>
          </p:cNvSpPr>
          <p:nvPr>
            <p:ph type="dt" sz="half" idx="10"/>
          </p:nvPr>
        </p:nvSpPr>
        <p:spPr/>
        <p:txBody>
          <a:bodyPr/>
          <a:lstStyle/>
          <a:p>
            <a:fld id="{BFD42C0F-F46B-48F1-A560-B3001FBDD92E}" type="datetimeFigureOut">
              <a:rPr lang="es-MX" smtClean="0"/>
              <a:t>03/03/2020</a:t>
            </a:fld>
            <a:endParaRPr lang="es-MX"/>
          </a:p>
        </p:txBody>
      </p:sp>
      <p:sp>
        <p:nvSpPr>
          <p:cNvPr id="3" name="2 Marcador de texto"/>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32" name="31 Marcador de contenido"/>
          <p:cNvSpPr>
            <a:spLocks noGrp="1"/>
          </p:cNvSpPr>
          <p:nvPr>
            <p:ph sz="half" idx="2"/>
          </p:nvPr>
        </p:nvSpPr>
        <p:spPr>
          <a:xfrm>
            <a:off x="457200" y="2201896"/>
            <a:ext cx="4038600" cy="391363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34" name="33 Marcador de contenido"/>
          <p:cNvSpPr>
            <a:spLocks noGrp="1"/>
          </p:cNvSpPr>
          <p:nvPr>
            <p:ph sz="quarter" idx="4"/>
          </p:nvPr>
        </p:nvSpPr>
        <p:spPr>
          <a:xfrm>
            <a:off x="4649788" y="2201896"/>
            <a:ext cx="4038600" cy="391363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 name="1 Título"/>
          <p:cNvSpPr>
            <a:spLocks noGrp="1"/>
          </p:cNvSpPr>
          <p:nvPr>
            <p:ph type="title"/>
          </p:nvPr>
        </p:nvSpPr>
        <p:spPr>
          <a:xfrm>
            <a:off x="457200" y="155448"/>
            <a:ext cx="8229600" cy="1143000"/>
          </a:xfrm>
        </p:spPr>
        <p:txBody>
          <a:bodyPr anchor="b" anchorCtr="0"/>
          <a:lstStyle>
            <a:lvl1pPr>
              <a:defRPr/>
            </a:lvl1pPr>
          </a:lstStyle>
          <a:p>
            <a:r>
              <a:rPr kumimoji="0" lang="es-ES" smtClean="0"/>
              <a:t>Haga clic para modificar el estilo de título del patrón</a:t>
            </a:r>
            <a:endParaRPr kumimoji="0" lang="en-US"/>
          </a:p>
        </p:txBody>
      </p:sp>
      <p:sp>
        <p:nvSpPr>
          <p:cNvPr id="12" name="11 Marcador de texto"/>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cxnSp>
        <p:nvCxnSpPr>
          <p:cNvPr id="10" name="9 Conector recto"/>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BFD42C0F-F46B-48F1-A560-B3001FBDD92E}" type="datetimeFigureOut">
              <a:rPr lang="es-MX" smtClean="0"/>
              <a:t>03/03/2020</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BB3FD2E3-5DA9-45B8-91DB-AC152D6A3B61}" type="slidenum">
              <a:rPr lang="es-MX" smtClean="0"/>
              <a:t>‹Nº›</a:t>
            </a:fld>
            <a:endParaRPr lang="es-MX"/>
          </a:p>
        </p:txBody>
      </p:sp>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FD42C0F-F46B-48F1-A560-B3001FBDD92E}" type="datetimeFigureOut">
              <a:rPr lang="es-MX" smtClean="0"/>
              <a:t>03/03/2020</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BB3FD2E3-5DA9-45B8-91DB-AC152D6A3B61}"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9" name="28 Marcador de contenido"/>
          <p:cNvSpPr>
            <a:spLocks noGrp="1"/>
          </p:cNvSpPr>
          <p:nvPr>
            <p:ph sz="quarter" idx="1"/>
          </p:nvPr>
        </p:nvSpPr>
        <p:spPr>
          <a:xfrm>
            <a:off x="457200" y="457200"/>
            <a:ext cx="6248400" cy="5715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3" name="2 Marcador de texto"/>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31" name="30 Título"/>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s-ES" smtClean="0"/>
              <a:t>Haga clic para modificar el estilo de título del patrón</a:t>
            </a:r>
            <a:endParaRPr kumimoji="0" lang="en-US"/>
          </a:p>
        </p:txBody>
      </p:sp>
      <p:sp>
        <p:nvSpPr>
          <p:cNvPr id="8" name="7 Marcador de fecha"/>
          <p:cNvSpPr>
            <a:spLocks noGrp="1"/>
          </p:cNvSpPr>
          <p:nvPr>
            <p:ph type="dt" sz="half" idx="14"/>
          </p:nvPr>
        </p:nvSpPr>
        <p:spPr/>
        <p:txBody>
          <a:bodyPr/>
          <a:lstStyle/>
          <a:p>
            <a:fld id="{BFD42C0F-F46B-48F1-A560-B3001FBDD92E}" type="datetimeFigureOut">
              <a:rPr lang="es-MX" smtClean="0"/>
              <a:t>03/03/2020</a:t>
            </a:fld>
            <a:endParaRPr lang="es-MX"/>
          </a:p>
        </p:txBody>
      </p:sp>
      <p:sp>
        <p:nvSpPr>
          <p:cNvPr id="9" name="8 Marcador de número de diapositiva"/>
          <p:cNvSpPr>
            <a:spLocks noGrp="1"/>
          </p:cNvSpPr>
          <p:nvPr>
            <p:ph type="sldNum" sz="quarter" idx="15"/>
          </p:nvPr>
        </p:nvSpPr>
        <p:spPr/>
        <p:txBody>
          <a:bodyPr/>
          <a:lstStyle/>
          <a:p>
            <a:fld id="{BB3FD2E3-5DA9-45B8-91DB-AC152D6A3B61}" type="slidenum">
              <a:rPr lang="es-MX" smtClean="0"/>
              <a:t>‹Nº›</a:t>
            </a:fld>
            <a:endParaRPr lang="es-MX"/>
          </a:p>
        </p:txBody>
      </p:sp>
      <p:sp>
        <p:nvSpPr>
          <p:cNvPr id="10" name="9 Marcador de pie de página"/>
          <p:cNvSpPr>
            <a:spLocks noGrp="1"/>
          </p:cNvSpPr>
          <p:nvPr>
            <p:ph type="ftr" sz="quarter" idx="16"/>
          </p:nvPr>
        </p:nvSpPr>
        <p:spPr/>
        <p:txBody>
          <a:bodyPr/>
          <a:lstStyle/>
          <a:p>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s-ES" smtClean="0"/>
              <a:t>Haga clic en el icono para agregar una imagen</a:t>
            </a:r>
            <a:endParaRPr kumimoji="0" lang="en-US"/>
          </a:p>
        </p:txBody>
      </p:sp>
      <p:sp>
        <p:nvSpPr>
          <p:cNvPr id="4" name="3 Marcador de texto"/>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8" name="7 Marcador de fecha"/>
          <p:cNvSpPr>
            <a:spLocks noGrp="1"/>
          </p:cNvSpPr>
          <p:nvPr>
            <p:ph type="dt" sz="half" idx="10"/>
          </p:nvPr>
        </p:nvSpPr>
        <p:spPr/>
        <p:txBody>
          <a:bodyPr/>
          <a:lstStyle/>
          <a:p>
            <a:fld id="{BFD42C0F-F46B-48F1-A560-B3001FBDD92E}" type="datetimeFigureOut">
              <a:rPr lang="es-MX" smtClean="0"/>
              <a:t>03/03/2020</a:t>
            </a:fld>
            <a:endParaRPr lang="es-MX"/>
          </a:p>
        </p:txBody>
      </p:sp>
      <p:sp>
        <p:nvSpPr>
          <p:cNvPr id="9" name="8 Marcador de número de diapositiva"/>
          <p:cNvSpPr>
            <a:spLocks noGrp="1"/>
          </p:cNvSpPr>
          <p:nvPr>
            <p:ph type="sldNum" sz="quarter" idx="11"/>
          </p:nvPr>
        </p:nvSpPr>
        <p:spPr/>
        <p:txBody>
          <a:bodyPr/>
          <a:lstStyle/>
          <a:p>
            <a:fld id="{BB3FD2E3-5DA9-45B8-91DB-AC152D6A3B61}" type="slidenum">
              <a:rPr lang="es-MX" smtClean="0"/>
              <a:t>‹Nº›</a:t>
            </a:fld>
            <a:endParaRPr lang="es-MX"/>
          </a:p>
        </p:txBody>
      </p:sp>
      <p:sp>
        <p:nvSpPr>
          <p:cNvPr id="10" name="9 Marcador de pie de página"/>
          <p:cNvSpPr>
            <a:spLocks noGrp="1"/>
          </p:cNvSpPr>
          <p:nvPr>
            <p:ph type="ftr" sz="quarter" idx="12"/>
          </p:nvPr>
        </p:nvSpPr>
        <p:spPr/>
        <p:txBody>
          <a:bodyPr/>
          <a:lstStyle/>
          <a:p>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FD42C0F-F46B-48F1-A560-B3001FBDD92E}" type="datetimeFigureOut">
              <a:rPr lang="es-MX" smtClean="0"/>
              <a:t>03/03/2020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B3FD2E3-5DA9-45B8-91DB-AC152D6A3B61}"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FD42C0F-F46B-48F1-A560-B3001FBDD92E}" type="datetimeFigureOut">
              <a:rPr lang="es-MX" smtClean="0"/>
              <a:t>03/03/2020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B3FD2E3-5DA9-45B8-91DB-AC152D6A3B61}"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8 Marcador de texto"/>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FD42C0F-F46B-48F1-A560-B3001FBDD92E}" type="datetimeFigureOut">
              <a:rPr lang="es-MX" smtClean="0"/>
              <a:t>03/03/2020</a:t>
            </a:fld>
            <a:endParaRPr lang="es-MX"/>
          </a:p>
        </p:txBody>
      </p:sp>
      <p:sp>
        <p:nvSpPr>
          <p:cNvPr id="10" name="9 Marcador de pie de página"/>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s-MX"/>
          </a:p>
        </p:txBody>
      </p:sp>
      <p:sp>
        <p:nvSpPr>
          <p:cNvPr id="22" name="21 Marcador de número de diapositiva"/>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B3FD2E3-5DA9-45B8-91DB-AC152D6A3B61}" type="slidenum">
              <a:rPr lang="es-MX" smtClean="0"/>
              <a:t>‹Nº›</a:t>
            </a:fld>
            <a:endParaRPr lang="es-MX"/>
          </a:p>
        </p:txBody>
      </p:sp>
      <p:sp>
        <p:nvSpPr>
          <p:cNvPr id="5" name="4 Marcador de título"/>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s-ES" smtClean="0"/>
              <a:t>Haga clic para modificar el estilo de título del patrón</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412776"/>
            <a:ext cx="8305800" cy="1981200"/>
          </a:xfrm>
        </p:spPr>
        <p:txBody>
          <a:bodyPr>
            <a:noAutofit/>
          </a:bodyPr>
          <a:lstStyle/>
          <a:p>
            <a:r>
              <a:rPr lang="es-MX" sz="4800" dirty="0" smtClean="0">
                <a:latin typeface="Antique Olive Compact" pitchFamily="34" charset="0"/>
              </a:rPr>
              <a:t>SISTEMA ENDOCRINO</a:t>
            </a:r>
            <a:endParaRPr lang="es-MX" sz="4800" dirty="0">
              <a:latin typeface="Antique Olive Compact" pitchFamily="34" charset="0"/>
            </a:endParaRPr>
          </a:p>
        </p:txBody>
      </p:sp>
      <p:pic>
        <p:nvPicPr>
          <p:cNvPr id="1026" name="Picture 2" descr="Resultado de imagen para sistema endocri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645024"/>
            <a:ext cx="5417963"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015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Resultado de imagen de sistema endocrino"/>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675" b="100000" l="10000" r="90000"/>
                    </a14:imgEffect>
                  </a14:imgLayer>
                </a14:imgProps>
              </a:ext>
              <a:ext uri="{28A0092B-C50C-407E-A947-70E740481C1C}">
                <a14:useLocalDpi xmlns:a14="http://schemas.microsoft.com/office/drawing/2010/main" val="0"/>
              </a:ext>
            </a:extLst>
          </a:blip>
          <a:srcRect/>
          <a:stretch>
            <a:fillRect/>
          </a:stretch>
        </p:blipFill>
        <p:spPr bwMode="auto">
          <a:xfrm>
            <a:off x="-2052736" y="1321267"/>
            <a:ext cx="7620000" cy="5070709"/>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342005" y="305604"/>
            <a:ext cx="8499507" cy="1015663"/>
          </a:xfrm>
          <a:prstGeom prst="rect">
            <a:avLst/>
          </a:prstGeom>
        </p:spPr>
        <p:txBody>
          <a:bodyPr wrap="none">
            <a:spAutoFit/>
          </a:bodyPr>
          <a:lstStyle/>
          <a:p>
            <a:pPr algn="ctr"/>
            <a:r>
              <a:rPr lang="es-ES" sz="6000" b="1" cap="none" spc="0" dirty="0" smtClean="0">
                <a:ln w="0"/>
                <a:solidFill>
                  <a:srgbClr val="CC00CC"/>
                </a:solidFill>
                <a:effectLst>
                  <a:outerShdw blurRad="38100" dist="19050" dir="2700000" algn="tl" rotWithShape="0">
                    <a:schemeClr val="dk1">
                      <a:alpha val="40000"/>
                    </a:schemeClr>
                  </a:outerShdw>
                </a:effectLst>
              </a:rPr>
              <a:t>SISTEMA ENDÓCRINO</a:t>
            </a:r>
            <a:endParaRPr lang="es-ES" sz="6000" b="1" cap="none" spc="0" dirty="0">
              <a:ln w="0"/>
              <a:solidFill>
                <a:srgbClr val="CC00CC"/>
              </a:solidFill>
              <a:effectLst>
                <a:outerShdw blurRad="38100" dist="19050" dir="2700000" algn="tl" rotWithShape="0">
                  <a:schemeClr val="dk1">
                    <a:alpha val="40000"/>
                  </a:schemeClr>
                </a:outerShdw>
              </a:effectLst>
            </a:endParaRPr>
          </a:p>
        </p:txBody>
      </p:sp>
      <p:sp>
        <p:nvSpPr>
          <p:cNvPr id="7" name="6 Rectángulo"/>
          <p:cNvSpPr/>
          <p:nvPr/>
        </p:nvSpPr>
        <p:spPr>
          <a:xfrm>
            <a:off x="3635896" y="1564343"/>
            <a:ext cx="4572000" cy="4893647"/>
          </a:xfrm>
          <a:prstGeom prst="rect">
            <a:avLst/>
          </a:prstGeom>
        </p:spPr>
        <p:txBody>
          <a:bodyPr>
            <a:spAutoFit/>
          </a:bodyPr>
          <a:lstStyle/>
          <a:p>
            <a:pPr marL="285750" indent="-285750">
              <a:buFont typeface="Arial" panose="020B0604020202020204" pitchFamily="34" charset="0"/>
              <a:buChar char="•"/>
            </a:pPr>
            <a:r>
              <a:rPr lang="es-MX" sz="2400" i="0" dirty="0" smtClean="0">
                <a:effectLst/>
                <a:latin typeface="Albertus Extra Bold" pitchFamily="34" charset="0"/>
                <a:cs typeface="Arial" panose="020B0604020202020204" pitchFamily="34" charset="0"/>
              </a:rPr>
              <a:t>Las piezas fundamentales de sistema endocrino son las hormonas y las glándulas. </a:t>
            </a:r>
          </a:p>
          <a:p>
            <a:endParaRPr lang="es-MX" sz="2400" i="0" dirty="0" smtClean="0">
              <a:effectLst/>
              <a:latin typeface="Albertus Extra Bold" pitchFamily="34" charset="0"/>
              <a:cs typeface="Arial" panose="020B0604020202020204" pitchFamily="34" charset="0"/>
            </a:endParaRPr>
          </a:p>
          <a:p>
            <a:pPr marL="285750" indent="-285750">
              <a:buFont typeface="Arial" panose="020B0604020202020204" pitchFamily="34" charset="0"/>
              <a:buChar char="•"/>
            </a:pPr>
            <a:r>
              <a:rPr lang="es-MX" sz="2400" dirty="0" smtClean="0">
                <a:latin typeface="Albertus Extra Bold" pitchFamily="34" charset="0"/>
                <a:cs typeface="Arial" panose="020B0604020202020204" pitchFamily="34" charset="0"/>
              </a:rPr>
              <a:t>El sistema endocrino regula qué cantidad se libera de cada una de las hormonas. Esto depende de la concentración de hormonas que ya haya en la sangre, o de la concentración de otras sustancias, como el calcio, en sangre.</a:t>
            </a:r>
            <a:r>
              <a:rPr lang="es-MX" sz="2400" dirty="0" smtClean="0">
                <a:latin typeface="Albertus Extra Bold" pitchFamily="34" charset="0"/>
              </a:rPr>
              <a:t> </a:t>
            </a:r>
            <a:endParaRPr lang="es-MX" sz="2400" dirty="0">
              <a:latin typeface="Albertus Extra Bold" pitchFamily="34" charset="0"/>
            </a:endParaRPr>
          </a:p>
        </p:txBody>
      </p:sp>
    </p:spTree>
    <p:extLst>
      <p:ext uri="{BB962C8B-B14F-4D97-AF65-F5344CB8AC3E}">
        <p14:creationId xmlns:p14="http://schemas.microsoft.com/office/powerpoint/2010/main" val="1407653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57494" y="404664"/>
            <a:ext cx="4687502" cy="1015663"/>
          </a:xfrm>
          <a:prstGeom prst="rect">
            <a:avLst/>
          </a:prstGeom>
        </p:spPr>
        <p:txBody>
          <a:bodyPr wrap="none">
            <a:spAutoFit/>
          </a:bodyPr>
          <a:lstStyle/>
          <a:p>
            <a:pPr algn="ctr"/>
            <a:r>
              <a:rPr lang="es-ES" sz="6000" b="1" cap="none" spc="0" dirty="0" smtClean="0">
                <a:ln w="0"/>
                <a:solidFill>
                  <a:srgbClr val="CC00CC"/>
                </a:solidFill>
                <a:effectLst>
                  <a:outerShdw blurRad="38100" dist="19050" dir="2700000" algn="tl" rotWithShape="0">
                    <a:schemeClr val="dk1">
                      <a:alpha val="40000"/>
                    </a:schemeClr>
                  </a:outerShdw>
                </a:effectLst>
              </a:rPr>
              <a:t>FUNCIONES</a:t>
            </a:r>
            <a:endParaRPr lang="es-ES" sz="6000" b="1" cap="none" spc="0" dirty="0">
              <a:ln w="0"/>
              <a:solidFill>
                <a:srgbClr val="CC00CC"/>
              </a:solidFill>
              <a:effectLst>
                <a:outerShdw blurRad="38100" dist="19050" dir="2700000" algn="tl" rotWithShape="0">
                  <a:schemeClr val="dk1">
                    <a:alpha val="40000"/>
                  </a:schemeClr>
                </a:outerShdw>
              </a:effectLst>
            </a:endParaRPr>
          </a:p>
        </p:txBody>
      </p:sp>
      <p:sp>
        <p:nvSpPr>
          <p:cNvPr id="4" name="3 Rectángulo"/>
          <p:cNvSpPr/>
          <p:nvPr/>
        </p:nvSpPr>
        <p:spPr>
          <a:xfrm>
            <a:off x="2195736" y="1448288"/>
            <a:ext cx="4572000" cy="1815882"/>
          </a:xfrm>
          <a:prstGeom prst="rect">
            <a:avLst/>
          </a:prstGeom>
        </p:spPr>
        <p:txBody>
          <a:bodyPr>
            <a:spAutoFit/>
          </a:bodyPr>
          <a:lstStyle/>
          <a:p>
            <a:r>
              <a:rPr lang="es-MX" sz="2800" dirty="0" smtClean="0"/>
              <a:t>La </a:t>
            </a:r>
            <a:r>
              <a:rPr lang="es-MX" sz="2800" dirty="0"/>
              <a:t>función primordial de este sistema es la regulación de </a:t>
            </a:r>
            <a:r>
              <a:rPr lang="es-MX" sz="2800" dirty="0" smtClean="0"/>
              <a:t>los procesos </a:t>
            </a:r>
            <a:r>
              <a:rPr lang="es-MX" sz="2800" dirty="0"/>
              <a:t>complejos </a:t>
            </a:r>
            <a:r>
              <a:rPr lang="es-MX" sz="2800" dirty="0" smtClean="0"/>
              <a:t>bioquímicos </a:t>
            </a:r>
            <a:r>
              <a:rPr lang="es-MX" sz="2800" dirty="0"/>
              <a:t>del </a:t>
            </a:r>
            <a:r>
              <a:rPr lang="es-MX" sz="2800" dirty="0" smtClean="0"/>
              <a:t>cuerpo</a:t>
            </a:r>
            <a:endParaRPr lang="es-MX" sz="2800" dirty="0"/>
          </a:p>
        </p:txBody>
      </p:sp>
      <p:sp>
        <p:nvSpPr>
          <p:cNvPr id="5" name="4 Rectángulo"/>
          <p:cNvSpPr/>
          <p:nvPr/>
        </p:nvSpPr>
        <p:spPr>
          <a:xfrm>
            <a:off x="517328" y="3429000"/>
            <a:ext cx="2505173" cy="523220"/>
          </a:xfrm>
          <a:prstGeom prst="rect">
            <a:avLst/>
          </a:prstGeom>
        </p:spPr>
        <p:txBody>
          <a:bodyPr wrap="none">
            <a:spAutoFit/>
          </a:bodyPr>
          <a:lstStyle/>
          <a:p>
            <a:r>
              <a:rPr lang="es-MX" sz="2800" b="1" dirty="0"/>
              <a:t>Estimulantes</a:t>
            </a:r>
            <a:r>
              <a:rPr lang="es-MX" sz="2800" dirty="0"/>
              <a:t>.</a:t>
            </a:r>
          </a:p>
        </p:txBody>
      </p:sp>
      <p:sp>
        <p:nvSpPr>
          <p:cNvPr id="6" name="5 Rectángulo"/>
          <p:cNvSpPr/>
          <p:nvPr/>
        </p:nvSpPr>
        <p:spPr>
          <a:xfrm>
            <a:off x="2365338" y="5085184"/>
            <a:ext cx="2182264" cy="523220"/>
          </a:xfrm>
          <a:prstGeom prst="rect">
            <a:avLst/>
          </a:prstGeom>
        </p:spPr>
        <p:txBody>
          <a:bodyPr wrap="none">
            <a:spAutoFit/>
          </a:bodyPr>
          <a:lstStyle/>
          <a:p>
            <a:r>
              <a:rPr lang="es-MX" sz="2800" b="1" dirty="0"/>
              <a:t>Inhibidoras</a:t>
            </a:r>
            <a:endParaRPr lang="es-MX" sz="2800" dirty="0"/>
          </a:p>
        </p:txBody>
      </p:sp>
      <p:sp>
        <p:nvSpPr>
          <p:cNvPr id="7" name="6 Rectángulo"/>
          <p:cNvSpPr/>
          <p:nvPr/>
        </p:nvSpPr>
        <p:spPr>
          <a:xfrm>
            <a:off x="3767873" y="3429000"/>
            <a:ext cx="2486002" cy="523220"/>
          </a:xfrm>
          <a:prstGeom prst="rect">
            <a:avLst/>
          </a:prstGeom>
        </p:spPr>
        <p:txBody>
          <a:bodyPr wrap="none">
            <a:spAutoFit/>
          </a:bodyPr>
          <a:lstStyle/>
          <a:p>
            <a:r>
              <a:rPr lang="es-MX" sz="2800" b="1" dirty="0"/>
              <a:t>Antagonistas</a:t>
            </a:r>
            <a:r>
              <a:rPr lang="es-MX" sz="2800" dirty="0"/>
              <a:t>.</a:t>
            </a:r>
          </a:p>
        </p:txBody>
      </p:sp>
      <p:sp>
        <p:nvSpPr>
          <p:cNvPr id="8" name="7 Rectángulo"/>
          <p:cNvSpPr/>
          <p:nvPr/>
        </p:nvSpPr>
        <p:spPr>
          <a:xfrm>
            <a:off x="5458262" y="5162128"/>
            <a:ext cx="2000228" cy="523220"/>
          </a:xfrm>
          <a:prstGeom prst="rect">
            <a:avLst/>
          </a:prstGeom>
        </p:spPr>
        <p:txBody>
          <a:bodyPr wrap="none">
            <a:spAutoFit/>
          </a:bodyPr>
          <a:lstStyle/>
          <a:p>
            <a:r>
              <a:rPr lang="es-MX" sz="2800" b="1" dirty="0"/>
              <a:t>Sinérgicas</a:t>
            </a:r>
            <a:r>
              <a:rPr lang="es-MX" sz="2800" dirty="0"/>
              <a:t>.</a:t>
            </a:r>
          </a:p>
        </p:txBody>
      </p:sp>
      <p:sp>
        <p:nvSpPr>
          <p:cNvPr id="9" name="8 Rectángulo"/>
          <p:cNvSpPr/>
          <p:nvPr/>
        </p:nvSpPr>
        <p:spPr>
          <a:xfrm>
            <a:off x="6790816" y="3429000"/>
            <a:ext cx="1619931" cy="523220"/>
          </a:xfrm>
          <a:prstGeom prst="rect">
            <a:avLst/>
          </a:prstGeom>
        </p:spPr>
        <p:txBody>
          <a:bodyPr wrap="none">
            <a:spAutoFit/>
          </a:bodyPr>
          <a:lstStyle/>
          <a:p>
            <a:r>
              <a:rPr lang="es-MX" sz="2800" b="1" dirty="0"/>
              <a:t>Trópicas</a:t>
            </a:r>
            <a:endParaRPr lang="es-MX" sz="2800" dirty="0"/>
          </a:p>
        </p:txBody>
      </p:sp>
    </p:spTree>
    <p:extLst>
      <p:ext uri="{BB962C8B-B14F-4D97-AF65-F5344CB8AC3E}">
        <p14:creationId xmlns:p14="http://schemas.microsoft.com/office/powerpoint/2010/main" val="42484060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773229" y="0"/>
            <a:ext cx="3899209" cy="1107996"/>
          </a:xfrm>
          <a:prstGeom prst="rect">
            <a:avLst/>
          </a:prstGeom>
        </p:spPr>
        <p:txBody>
          <a:bodyPr wrap="none">
            <a:spAutoFit/>
          </a:bodyPr>
          <a:lstStyle/>
          <a:p>
            <a:r>
              <a:rPr lang="es-MX" sz="6600" dirty="0" smtClean="0">
                <a:solidFill>
                  <a:srgbClr val="CC00CC"/>
                </a:solidFill>
              </a:rPr>
              <a:t>trastornos</a:t>
            </a:r>
            <a:endParaRPr lang="es-MX" sz="6600" dirty="0">
              <a:solidFill>
                <a:srgbClr val="CC00CC"/>
              </a:solidFill>
            </a:endParaRPr>
          </a:p>
        </p:txBody>
      </p:sp>
      <p:sp>
        <p:nvSpPr>
          <p:cNvPr id="3" name="2 Rectángulo"/>
          <p:cNvSpPr/>
          <p:nvPr/>
        </p:nvSpPr>
        <p:spPr>
          <a:xfrm>
            <a:off x="323528" y="908720"/>
            <a:ext cx="8568952" cy="5632311"/>
          </a:xfrm>
          <a:prstGeom prst="rect">
            <a:avLst/>
          </a:prstGeom>
        </p:spPr>
        <p:txBody>
          <a:bodyPr wrap="square">
            <a:spAutoFit/>
          </a:bodyPr>
          <a:lstStyle/>
          <a:p>
            <a:pPr algn="just"/>
            <a:r>
              <a:rPr lang="es-MX" sz="2400" dirty="0" smtClean="0">
                <a:solidFill>
                  <a:schemeClr val="tx1"/>
                </a:solidFill>
                <a:latin typeface="Arial" pitchFamily="34" charset="0"/>
                <a:cs typeface="Arial" pitchFamily="34" charset="0"/>
              </a:rPr>
              <a:t>El sistema endocrino consta de un grupo de glándulas y de órganos que regulan y controlan varias funciones del organismo mediante la producción y la secreción de hormonas. Las hormonas son sustancias químicas que influyen en la actividad de otra parte del organismo. En esencia, actúan como mensajeros que controlan y coordinan diversas actividades en todo el organismo.</a:t>
            </a:r>
          </a:p>
          <a:p>
            <a:pPr algn="just"/>
            <a:r>
              <a:rPr lang="es-MX" sz="2400" dirty="0" smtClean="0">
                <a:solidFill>
                  <a:schemeClr val="tx1"/>
                </a:solidFill>
                <a:latin typeface="Arial" pitchFamily="34" charset="0"/>
                <a:cs typeface="Arial" pitchFamily="34" charset="0"/>
              </a:rPr>
              <a:t>Los trastornos endocrinos incluyen cualquiera de los siguientes</a:t>
            </a:r>
          </a:p>
          <a:p>
            <a:pPr marL="342900" indent="-342900" algn="just">
              <a:buFont typeface="Arial" pitchFamily="34" charset="0"/>
              <a:buChar char="•"/>
            </a:pPr>
            <a:r>
              <a:rPr lang="es-MX" sz="2400" dirty="0" smtClean="0">
                <a:solidFill>
                  <a:schemeClr val="tx1"/>
                </a:solidFill>
                <a:latin typeface="Arial" pitchFamily="34" charset="0"/>
                <a:cs typeface="Arial" pitchFamily="34" charset="0"/>
              </a:rPr>
              <a:t>Demasiada secreción hormonal</a:t>
            </a:r>
          </a:p>
          <a:p>
            <a:pPr marL="342900" indent="-342900" algn="just">
              <a:buFont typeface="Arial" pitchFamily="34" charset="0"/>
              <a:buChar char="•"/>
            </a:pPr>
            <a:r>
              <a:rPr lang="es-MX" sz="2400" dirty="0" smtClean="0">
                <a:solidFill>
                  <a:schemeClr val="tx1"/>
                </a:solidFill>
                <a:latin typeface="Arial" pitchFamily="34" charset="0"/>
                <a:cs typeface="Arial" pitchFamily="34" charset="0"/>
              </a:rPr>
              <a:t>Muy poca secreción hormonal</a:t>
            </a:r>
          </a:p>
          <a:p>
            <a:r>
              <a:rPr lang="es-MX" sz="2400" b="0" i="0" dirty="0" smtClean="0">
                <a:solidFill>
                  <a:srgbClr val="000000"/>
                </a:solidFill>
                <a:effectLst/>
                <a:latin typeface="Arial" pitchFamily="34" charset="0"/>
                <a:cs typeface="Arial" pitchFamily="34" charset="0"/>
              </a:rPr>
              <a:t>Entre los ejemplos de trastornos endocrinos se encuentran</a:t>
            </a:r>
          </a:p>
          <a:p>
            <a:r>
              <a:rPr lang="es-MX" sz="2400" b="0" i="0" dirty="0" smtClean="0">
                <a:solidFill>
                  <a:srgbClr val="000000"/>
                </a:solidFill>
                <a:effectLst/>
                <a:latin typeface="Arial" pitchFamily="34" charset="0"/>
                <a:cs typeface="Arial" pitchFamily="34" charset="0"/>
              </a:rPr>
              <a:t>1.Hipertiroidismo       2.Hipotiroidismo     3.Acromegalia</a:t>
            </a:r>
          </a:p>
          <a:p>
            <a:r>
              <a:rPr lang="es-MX" sz="2400" b="0" i="0" dirty="0" smtClean="0">
                <a:solidFill>
                  <a:srgbClr val="000000"/>
                </a:solidFill>
                <a:effectLst/>
                <a:latin typeface="Arial" pitchFamily="34" charset="0"/>
                <a:cs typeface="Arial" pitchFamily="34" charset="0"/>
              </a:rPr>
              <a:t>4. Baja estatura en los niños    5.Diabetes</a:t>
            </a:r>
            <a:r>
              <a:rPr lang="es-MX" sz="2400" dirty="0" smtClean="0">
                <a:solidFill>
                  <a:srgbClr val="000000"/>
                </a:solidFill>
                <a:latin typeface="Arial" pitchFamily="34" charset="0"/>
                <a:cs typeface="Arial" pitchFamily="34" charset="0"/>
              </a:rPr>
              <a:t>   6. </a:t>
            </a:r>
            <a:r>
              <a:rPr lang="es-MX" sz="2400" b="0" i="0" dirty="0" smtClean="0">
                <a:solidFill>
                  <a:srgbClr val="000000"/>
                </a:solidFill>
                <a:effectLst/>
                <a:latin typeface="Arial" pitchFamily="34" charset="0"/>
                <a:cs typeface="Arial" pitchFamily="34" charset="0"/>
              </a:rPr>
              <a:t>Trastornos de la pubertad y la función reproductiva</a:t>
            </a:r>
            <a:endParaRPr lang="es-MX" sz="2400" b="0" i="0" dirty="0">
              <a:solidFill>
                <a:srgbClr val="000000"/>
              </a:solidFill>
              <a:effectLst/>
              <a:latin typeface="Arial" pitchFamily="34" charset="0"/>
              <a:cs typeface="Arial" pitchFamily="34" charset="0"/>
            </a:endParaRPr>
          </a:p>
        </p:txBody>
      </p:sp>
    </p:spTree>
    <p:extLst>
      <p:ext uri="{BB962C8B-B14F-4D97-AF65-F5344CB8AC3E}">
        <p14:creationId xmlns:p14="http://schemas.microsoft.com/office/powerpoint/2010/main" val="37403195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404664"/>
            <a:ext cx="8352928" cy="1077218"/>
          </a:xfrm>
          <a:prstGeom prst="rect">
            <a:avLst/>
          </a:prstGeom>
        </p:spPr>
        <p:txBody>
          <a:bodyPr wrap="square">
            <a:spAutoFit/>
          </a:bodyPr>
          <a:lstStyle/>
          <a:p>
            <a:pPr algn="ctr"/>
            <a:r>
              <a:rPr lang="es-ES" sz="3200" b="1" dirty="0">
                <a:solidFill>
                  <a:srgbClr val="CC00CC"/>
                </a:solidFill>
                <a:effectLst>
                  <a:outerShdw blurRad="38100" dist="38100" dir="2700000" algn="tl">
                    <a:srgbClr val="000000">
                      <a:alpha val="43137"/>
                    </a:srgbClr>
                  </a:outerShdw>
                </a:effectLst>
              </a:rPr>
              <a:t>ENFERMEDADES M</a:t>
            </a:r>
            <a:r>
              <a:rPr lang="es-MX" sz="3200" b="1" dirty="0">
                <a:solidFill>
                  <a:srgbClr val="CC00CC"/>
                </a:solidFill>
                <a:effectLst>
                  <a:outerShdw blurRad="38100" dist="38100" dir="2700000" algn="tl">
                    <a:srgbClr val="000000">
                      <a:alpha val="43137"/>
                    </a:srgbClr>
                  </a:outerShdw>
                </a:effectLst>
              </a:rPr>
              <a:t>ÁS </a:t>
            </a:r>
            <a:r>
              <a:rPr lang="es-MX" sz="3200" b="1" dirty="0" smtClean="0">
                <a:solidFill>
                  <a:srgbClr val="CC00CC"/>
                </a:solidFill>
                <a:effectLst>
                  <a:outerShdw blurRad="38100" dist="38100" dir="2700000" algn="tl">
                    <a:srgbClr val="000000">
                      <a:alpha val="43137"/>
                    </a:srgbClr>
                  </a:outerShdw>
                </a:effectLst>
              </a:rPr>
              <a:t>COMUNES </a:t>
            </a:r>
            <a:r>
              <a:rPr lang="es-MX" sz="3200" b="1" dirty="0">
                <a:solidFill>
                  <a:srgbClr val="CC00CC"/>
                </a:solidFill>
                <a:effectLst>
                  <a:outerShdw blurRad="38100" dist="38100" dir="2700000" algn="tl">
                    <a:srgbClr val="000000">
                      <a:alpha val="43137"/>
                    </a:srgbClr>
                  </a:outerShdw>
                </a:effectLst>
              </a:rPr>
              <a:t>EN EL</a:t>
            </a:r>
          </a:p>
          <a:p>
            <a:pPr algn="ctr"/>
            <a:r>
              <a:rPr lang="es-MX" sz="3200" b="1" dirty="0" smtClean="0">
                <a:solidFill>
                  <a:srgbClr val="CC00CC"/>
                </a:solidFill>
                <a:effectLst>
                  <a:outerShdw blurRad="38100" dist="38100" dir="2700000" algn="tl">
                    <a:srgbClr val="000000">
                      <a:alpha val="43137"/>
                    </a:srgbClr>
                  </a:outerShdw>
                </a:effectLst>
              </a:rPr>
              <a:t>SISTEMA ENDOCRINO.</a:t>
            </a:r>
            <a:endParaRPr lang="es-ES" b="1" dirty="0">
              <a:solidFill>
                <a:srgbClr val="CC00CC"/>
              </a:solidFill>
              <a:effectLst>
                <a:outerShdw blurRad="38100" dist="38100" dir="2700000" algn="tl">
                  <a:srgbClr val="000000">
                    <a:alpha val="43137"/>
                  </a:srgbClr>
                </a:outerShdw>
              </a:effectLst>
            </a:endParaRPr>
          </a:p>
        </p:txBody>
      </p:sp>
      <p:sp>
        <p:nvSpPr>
          <p:cNvPr id="3" name="2 Rectángulo"/>
          <p:cNvSpPr/>
          <p:nvPr/>
        </p:nvSpPr>
        <p:spPr>
          <a:xfrm>
            <a:off x="211809" y="1340768"/>
            <a:ext cx="4158208" cy="2031325"/>
          </a:xfrm>
          <a:prstGeom prst="rect">
            <a:avLst/>
          </a:prstGeom>
        </p:spPr>
        <p:txBody>
          <a:bodyPr wrap="square">
            <a:spAutoFit/>
          </a:bodyPr>
          <a:lstStyle/>
          <a:p>
            <a:r>
              <a:rPr lang="es-MX" b="1" dirty="0"/>
              <a:t>Tiroides en mal estado</a:t>
            </a:r>
            <a:endParaRPr lang="es-MX" dirty="0"/>
          </a:p>
          <a:p>
            <a:r>
              <a:rPr lang="es-MX" dirty="0">
                <a:latin typeface="Arial Narrow" panose="020B0606020202030204" pitchFamily="34" charset="0"/>
              </a:rPr>
              <a:t>Cuando esta glándula no existe o funciona escasamente, se habla de </a:t>
            </a:r>
            <a:r>
              <a:rPr lang="es-MX" b="1" dirty="0">
                <a:latin typeface="Arial Narrow" panose="020B0606020202030204" pitchFamily="34" charset="0"/>
              </a:rPr>
              <a:t>hipotiroidismo</a:t>
            </a:r>
            <a:r>
              <a:rPr lang="es-MX" dirty="0">
                <a:latin typeface="Arial Narrow" panose="020B0606020202030204" pitchFamily="34" charset="0"/>
              </a:rPr>
              <a:t>. Si se trata de una ausencia, se presenta una condición conocida como </a:t>
            </a:r>
            <a:r>
              <a:rPr lang="es-MX" b="1" dirty="0">
                <a:latin typeface="Arial Narrow" panose="020B0606020202030204" pitchFamily="34" charset="0"/>
              </a:rPr>
              <a:t>cretinismo</a:t>
            </a:r>
            <a:r>
              <a:rPr lang="es-MX" dirty="0">
                <a:latin typeface="Arial Narrow" panose="020B0606020202030204" pitchFamily="34" charset="0"/>
              </a:rPr>
              <a:t>, la cual provoca retraso mental y enanismo.</a:t>
            </a:r>
            <a:r>
              <a:rPr lang="es-MX" dirty="0"/>
              <a:t> </a:t>
            </a:r>
          </a:p>
          <a:p>
            <a:pPr algn="ctr"/>
            <a:endParaRPr lang="es-ES" dirty="0">
              <a:ln w="0"/>
              <a:effectLst>
                <a:outerShdw blurRad="38100" dist="19050" dir="2700000" algn="tl" rotWithShape="0">
                  <a:schemeClr val="dk1">
                    <a:alpha val="40000"/>
                  </a:schemeClr>
                </a:outerShdw>
              </a:effectLst>
            </a:endParaRPr>
          </a:p>
        </p:txBody>
      </p:sp>
      <p:sp>
        <p:nvSpPr>
          <p:cNvPr id="4" name="3 Rectángulo"/>
          <p:cNvSpPr/>
          <p:nvPr/>
        </p:nvSpPr>
        <p:spPr>
          <a:xfrm>
            <a:off x="4355976" y="1360024"/>
            <a:ext cx="4572000" cy="2031325"/>
          </a:xfrm>
          <a:prstGeom prst="rect">
            <a:avLst/>
          </a:prstGeom>
        </p:spPr>
        <p:txBody>
          <a:bodyPr>
            <a:spAutoFit/>
          </a:bodyPr>
          <a:lstStyle/>
          <a:p>
            <a:r>
              <a:rPr lang="es-MX" b="1" dirty="0"/>
              <a:t>Diabetes mellitus</a:t>
            </a:r>
            <a:endParaRPr lang="es-MX" dirty="0"/>
          </a:p>
          <a:p>
            <a:r>
              <a:rPr lang="es-MX" dirty="0"/>
              <a:t>El organismo también puede sufrir alteraciones si el páncreas sufre alguna dolencia, particularmente sus islotes de Langerhans, o si es extirpado. Esto acarrea un incremento de azúcar en la sangre y en la orina, dando lugar a la </a:t>
            </a:r>
            <a:r>
              <a:rPr lang="es-MX" b="1" dirty="0"/>
              <a:t>diabetes mellitus</a:t>
            </a:r>
            <a:endParaRPr lang="es-MX" dirty="0"/>
          </a:p>
        </p:txBody>
      </p:sp>
      <p:sp>
        <p:nvSpPr>
          <p:cNvPr id="5" name="4 Rectángulo"/>
          <p:cNvSpPr/>
          <p:nvPr/>
        </p:nvSpPr>
        <p:spPr>
          <a:xfrm>
            <a:off x="2268065" y="3429595"/>
            <a:ext cx="4572000" cy="2862322"/>
          </a:xfrm>
          <a:prstGeom prst="rect">
            <a:avLst/>
          </a:prstGeom>
        </p:spPr>
        <p:txBody>
          <a:bodyPr>
            <a:spAutoFit/>
          </a:bodyPr>
          <a:lstStyle/>
          <a:p>
            <a:r>
              <a:rPr lang="es-MX" b="1" dirty="0"/>
              <a:t>Suprarrenales defectuosas</a:t>
            </a:r>
            <a:endParaRPr lang="es-MX" dirty="0"/>
          </a:p>
          <a:p>
            <a:r>
              <a:rPr lang="es-MX" dirty="0"/>
              <a:t>La excesiva función de las suprarrenales da origen a la enfermedad de </a:t>
            </a:r>
            <a:r>
              <a:rPr lang="es-MX" b="1" dirty="0"/>
              <a:t>Cushing</a:t>
            </a:r>
            <a:r>
              <a:rPr lang="es-MX" dirty="0"/>
              <a:t>, que puede deberse a un superávit de hormonas esteroides, como el </a:t>
            </a:r>
            <a:r>
              <a:rPr lang="es-MX" b="1" dirty="0"/>
              <a:t>cortisol</a:t>
            </a:r>
            <a:r>
              <a:rPr lang="es-MX" dirty="0"/>
              <a:t>, o a una falla en la hipófisis. Es típica de los adultos, y se caracteriza por una obesidad evidente en la cara, tórax y abdomen, además de piel punteada, contusiones en las extremidades, presión alta e insuficiencia cardíaca.</a:t>
            </a:r>
            <a:endParaRPr lang="es-MX" dirty="0"/>
          </a:p>
        </p:txBody>
      </p:sp>
    </p:spTree>
    <p:extLst>
      <p:ext uri="{BB962C8B-B14F-4D97-AF65-F5344CB8AC3E}">
        <p14:creationId xmlns:p14="http://schemas.microsoft.com/office/powerpoint/2010/main" val="465417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476672"/>
            <a:ext cx="8352928" cy="1077218"/>
          </a:xfrm>
          <a:prstGeom prst="rect">
            <a:avLst/>
          </a:prstGeom>
        </p:spPr>
        <p:txBody>
          <a:bodyPr wrap="square">
            <a:spAutoFit/>
          </a:bodyPr>
          <a:lstStyle/>
          <a:p>
            <a:pPr algn="ctr"/>
            <a:r>
              <a:rPr lang="es-ES" sz="3200" b="1" dirty="0">
                <a:solidFill>
                  <a:srgbClr val="CC00CC"/>
                </a:solidFill>
                <a:effectLst>
                  <a:outerShdw blurRad="38100" dist="38100" dir="2700000" algn="tl">
                    <a:srgbClr val="000000">
                      <a:alpha val="43137"/>
                    </a:srgbClr>
                  </a:outerShdw>
                </a:effectLst>
              </a:rPr>
              <a:t>ENFERMEDADES M</a:t>
            </a:r>
            <a:r>
              <a:rPr lang="es-MX" sz="3200" b="1" dirty="0">
                <a:solidFill>
                  <a:srgbClr val="CC00CC"/>
                </a:solidFill>
                <a:effectLst>
                  <a:outerShdw blurRad="38100" dist="38100" dir="2700000" algn="tl">
                    <a:srgbClr val="000000">
                      <a:alpha val="43137"/>
                    </a:srgbClr>
                  </a:outerShdw>
                </a:effectLst>
              </a:rPr>
              <a:t>ÁS COMUNES EN EL</a:t>
            </a:r>
          </a:p>
          <a:p>
            <a:pPr algn="ctr"/>
            <a:r>
              <a:rPr lang="es-MX" sz="3200" b="1" dirty="0">
                <a:solidFill>
                  <a:srgbClr val="CC00CC"/>
                </a:solidFill>
                <a:effectLst>
                  <a:outerShdw blurRad="38100" dist="38100" dir="2700000" algn="tl">
                    <a:srgbClr val="000000">
                      <a:alpha val="43137"/>
                    </a:srgbClr>
                  </a:outerShdw>
                </a:effectLst>
              </a:rPr>
              <a:t>SISTEMA ENDOCRINO.</a:t>
            </a:r>
            <a:endParaRPr lang="es-ES" sz="3200" b="1" dirty="0">
              <a:solidFill>
                <a:srgbClr val="CC00CC"/>
              </a:solidFill>
              <a:effectLst>
                <a:outerShdw blurRad="38100" dist="38100" dir="2700000" algn="tl">
                  <a:srgbClr val="000000">
                    <a:alpha val="43137"/>
                  </a:srgbClr>
                </a:outerShdw>
              </a:effectLst>
            </a:endParaRPr>
          </a:p>
        </p:txBody>
      </p:sp>
      <p:sp>
        <p:nvSpPr>
          <p:cNvPr id="3" name="2 Rectángulo"/>
          <p:cNvSpPr/>
          <p:nvPr/>
        </p:nvSpPr>
        <p:spPr>
          <a:xfrm>
            <a:off x="395536" y="3899597"/>
            <a:ext cx="4572000" cy="2585323"/>
          </a:xfrm>
          <a:prstGeom prst="rect">
            <a:avLst/>
          </a:prstGeom>
        </p:spPr>
        <p:txBody>
          <a:bodyPr>
            <a:spAutoFit/>
          </a:bodyPr>
          <a:lstStyle/>
          <a:p>
            <a:pPr algn="ctr"/>
            <a:r>
              <a:rPr lang="es-MX" b="1" dirty="0"/>
              <a:t>Problemas de la paratiroides</a:t>
            </a:r>
            <a:endParaRPr lang="es-MX" dirty="0"/>
          </a:p>
          <a:p>
            <a:pPr algn="just"/>
            <a:r>
              <a:rPr lang="es-MX" dirty="0"/>
              <a:t>Cuando se produce </a:t>
            </a:r>
            <a:r>
              <a:rPr lang="es-MX" b="1" dirty="0"/>
              <a:t>hiperparatiroidismo</a:t>
            </a:r>
            <a:r>
              <a:rPr lang="es-MX" dirty="0"/>
              <a:t>, aumenta la cantidad de calcio que circula por la corriente sanguínea, lo que también se aprecia en la orina, la cual puede registrar índices enormemente elevados de este elemento. Esto puede derivar en la formación de cálculos en los riñones y una pérdida del calcio de los huesos</a:t>
            </a:r>
            <a:endParaRPr lang="es-MX" dirty="0"/>
          </a:p>
        </p:txBody>
      </p:sp>
      <p:sp>
        <p:nvSpPr>
          <p:cNvPr id="4" name="3 Rectángulo"/>
          <p:cNvSpPr/>
          <p:nvPr/>
        </p:nvSpPr>
        <p:spPr>
          <a:xfrm>
            <a:off x="235657" y="1557831"/>
            <a:ext cx="4572000" cy="2308324"/>
          </a:xfrm>
          <a:prstGeom prst="rect">
            <a:avLst/>
          </a:prstGeom>
        </p:spPr>
        <p:txBody>
          <a:bodyPr>
            <a:spAutoFit/>
          </a:bodyPr>
          <a:lstStyle/>
          <a:p>
            <a:pPr algn="ctr"/>
            <a:r>
              <a:rPr lang="es-MX" b="1" dirty="0"/>
              <a:t>Afecciones a las gónadas</a:t>
            </a:r>
            <a:endParaRPr lang="es-MX" dirty="0"/>
          </a:p>
          <a:p>
            <a:pPr algn="just"/>
            <a:r>
              <a:rPr lang="es-MX" dirty="0"/>
              <a:t>disminución en la función del testículo causa el </a:t>
            </a:r>
            <a:r>
              <a:rPr lang="es-MX" b="1" dirty="0" err="1"/>
              <a:t>hipogonadismo</a:t>
            </a:r>
            <a:r>
              <a:rPr lang="es-MX" b="1" dirty="0"/>
              <a:t> masculino</a:t>
            </a:r>
            <a:r>
              <a:rPr lang="es-MX" dirty="0"/>
              <a:t>, que puede provocar, a su vez, el </a:t>
            </a:r>
            <a:r>
              <a:rPr lang="es-MX" b="1" dirty="0"/>
              <a:t>eunucoidismo</a:t>
            </a:r>
            <a:r>
              <a:rPr lang="es-MX" dirty="0"/>
              <a:t>, cuyas consecuencias son: elevada estatura, ausencia de vello en cara y cuerpo, tono de voz agudo, escaso desarrollo muscular y genitales de diminuto tamaño.</a:t>
            </a:r>
          </a:p>
        </p:txBody>
      </p:sp>
      <p:sp>
        <p:nvSpPr>
          <p:cNvPr id="5" name="4 Rectángulo"/>
          <p:cNvSpPr/>
          <p:nvPr/>
        </p:nvSpPr>
        <p:spPr>
          <a:xfrm>
            <a:off x="4967536" y="1551935"/>
            <a:ext cx="3959424" cy="3139321"/>
          </a:xfrm>
          <a:prstGeom prst="rect">
            <a:avLst/>
          </a:prstGeom>
        </p:spPr>
        <p:txBody>
          <a:bodyPr wrap="square">
            <a:spAutoFit/>
          </a:bodyPr>
          <a:lstStyle/>
          <a:p>
            <a:pPr algn="ctr"/>
            <a:r>
              <a:rPr lang="es-MX" b="1" dirty="0"/>
              <a:t>Demasiado pelo</a:t>
            </a:r>
          </a:p>
          <a:p>
            <a:pPr algn="just"/>
            <a:r>
              <a:rPr lang="es-MX" dirty="0" smtClean="0"/>
              <a:t>En </a:t>
            </a:r>
            <a:r>
              <a:rPr lang="es-MX" dirty="0"/>
              <a:t>el caso del </a:t>
            </a:r>
            <a:r>
              <a:rPr lang="es-MX" b="1" dirty="0"/>
              <a:t>hirsutismo</a:t>
            </a:r>
            <a:r>
              <a:rPr lang="es-MX" dirty="0"/>
              <a:t>, algunas mujeres presentan un desarrollo exagerado del pelo, el cual es grueso, pigmentado y largo. Además, esto afecta a lugares del cuerpo que en condiciones normales presentan muy poco crecimiento piloso (pelos), como el tórax, abdomen, espalda, brazos, muslos, mentón y sobre el labio superior.</a:t>
            </a:r>
            <a:endParaRPr lang="es-ES"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237560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l">
  <a:themeElements>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l">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l">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89</TotalTime>
  <Words>266</Words>
  <Application>Microsoft Office PowerPoint</Application>
  <PresentationFormat>Presentación en pantalla (4:3)</PresentationFormat>
  <Paragraphs>36</Paragraphs>
  <Slides>6</Slides>
  <Notes>0</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Papel</vt:lpstr>
      <vt:lpstr>SISTEMA ENDOCRINO</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Cinthya Lugo Perez</dc:creator>
  <cp:lastModifiedBy>Cinthya Lugo Perez</cp:lastModifiedBy>
  <cp:revision>8</cp:revision>
  <dcterms:created xsi:type="dcterms:W3CDTF">2020-03-03T02:13:03Z</dcterms:created>
  <dcterms:modified xsi:type="dcterms:W3CDTF">2020-03-04T02:34:44Z</dcterms:modified>
</cp:coreProperties>
</file>